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265" r:id="rId18"/>
    <p:sldId id="280" r:id="rId19"/>
    <p:sldId id="266" r:id="rId20"/>
    <p:sldId id="316" r:id="rId21"/>
    <p:sldId id="267" r:id="rId22"/>
    <p:sldId id="317" r:id="rId23"/>
    <p:sldId id="268" r:id="rId24"/>
    <p:sldId id="284" r:id="rId25"/>
    <p:sldId id="289" r:id="rId26"/>
    <p:sldId id="291" r:id="rId27"/>
    <p:sldId id="294" r:id="rId28"/>
    <p:sldId id="295" r:id="rId29"/>
    <p:sldId id="270" r:id="rId30"/>
    <p:sldId id="319" r:id="rId31"/>
    <p:sldId id="271" r:id="rId32"/>
    <p:sldId id="296" r:id="rId33"/>
    <p:sldId id="297" r:id="rId34"/>
    <p:sldId id="281" r:id="rId35"/>
    <p:sldId id="312" r:id="rId36"/>
    <p:sldId id="318" r:id="rId37"/>
    <p:sldId id="277" r:id="rId38"/>
    <p:sldId id="314" r:id="rId39"/>
    <p:sldId id="272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>
        <p:scale>
          <a:sx n="92" d="100"/>
          <a:sy n="92" d="100"/>
        </p:scale>
        <p:origin x="-7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05202F-50BA-412F-A419-9D02A9023D7F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A48013-81B7-482A-BDA1-68FA8AE48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1CF2032-1C14-4C5D-9579-D975D6843333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2AC98C6-7DE4-4CBF-9BED-1622D044C317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023F-1744-4A39-B333-64E10FE57B9A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4E7D-B7CC-4205-AA50-0F407347F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A44E-389B-4623-9A16-9058564643F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2200-E04A-449C-8FB0-583F75C4A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18B0-43C2-4EED-BD04-73538A0DEE74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90A0-DBF4-49A3-90FA-9E0F92937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7418-0E14-46E2-85E2-2D22418E2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4B32-A22B-4010-A274-C0D959AA8C51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7596E-2959-4FD7-A669-7DE3A8577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C729-41B9-4AFA-AFBD-1A6108CE4682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EEF4-8694-4C2A-B652-238CB3A64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D33A-551A-4BE6-A510-5C4FE2DAD1F4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22AFC-EC54-448E-911B-7575324EE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AA4F-BAF8-433B-9444-AAEBF9AFFECF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0557-7A4B-4CA1-8ED3-0D19AA160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E686F-344F-42D3-B6C4-B8287DC2D35B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18532-165D-4CF0-B16A-19D37082B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E4637-D292-49A6-94E3-6337110732E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5333-75C8-4245-8AB2-26F412E5E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2246-F5A1-44C0-A44E-563CFE38253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30D1-459F-4570-87BF-7D9CDCB33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075D-42CC-41D4-B15A-9247A8261FF4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54BE-2DE3-4BF0-B4D8-8BB772A2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76546-B874-45DF-AEBF-A428F25455D9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4E9E55-66BC-4310-AE70-16C647A49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Проект бюджета Тейковского муниципального района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на 2019 год и плановый период 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2020-2021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– 6412,4т.р.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- 5258,4 т.р.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5258,4 т.р.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- 3962,1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-4566,4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Реализация мероприятий по</a:t>
            </a:r>
          </a:p>
          <a:p>
            <a:r>
              <a:rPr lang="ru-RU" sz="1200"/>
              <a:t> созданию системы 112 для</a:t>
            </a:r>
          </a:p>
          <a:p>
            <a:r>
              <a:rPr lang="ru-RU" sz="1200"/>
              <a:t> обеспечения вызова 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экстренных оперативных служб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- 549,8 тыс.руб.</a:t>
            </a:r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-3962,1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– 9021,4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7452,4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8803,1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- 2814,7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234,1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5640,7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3146,6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-5985,4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- 1464,0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– 8546,1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- 7971,6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7971,6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5500,0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6074,5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Благоустройство- 1448,5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5500,0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- 1448,5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год- 129608,9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год- 127814,8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год- 126924,0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16565,4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- 93391,0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5256,7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- 987,6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10723,3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17699,0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93952,9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Дополнительное образование</a:t>
            </a:r>
          </a:p>
          <a:p>
            <a:r>
              <a:rPr lang="ru-RU" sz="1200"/>
              <a:t>детей – 5947,0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- 1097,6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10912,4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16781,2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94131,1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Дополнительное образование</a:t>
            </a:r>
          </a:p>
          <a:p>
            <a:r>
              <a:rPr lang="ru-RU" sz="1200"/>
              <a:t>детей – 5256,7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- 1007,6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10638,2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– 15998,9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8166,2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8166,2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- 1511,5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14487,4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- 1511,5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-1511,5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 2887,6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4214,1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-  5107,6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– 20,0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- 3771,2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- 117,4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- 1453,8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1516,4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- 2697,7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- 297,8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 – 330,0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 – 300,0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300,0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297,8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330,0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2019 год – 160929,1 тыс.руб. (77,7 %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2020 год – 150393,3 тыс.руб. (72,8 %)              2021 год – 148352,3 тыс.руб. (72,6 %)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250825" y="3500438"/>
            <a:ext cx="4249738" cy="1296987"/>
            <a:chOff x="92" y="2454"/>
            <a:chExt cx="2651" cy="386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физической культуры и спорта в Тейковском муниципальном районе»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297,8т.р.; 300,0т.р.; 330,0 т.р.                  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«Патриотическое воспитание детей и молодежи  и подготовка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г.- 130,0- тыс.руб.; 2020 г.- 130,0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г. – 150,0 тыс.руб.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г.- 400,0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доступным и комфортным жильем, объектами инженерной инфраструктуры и услугами жилищно-коммунального хозяйства Тейковского муниципального района»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8763,5т.р.; 8071,6 тыс.руб.;8071,6 т.руб. </a:t>
              </a:r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179388" y="2276475"/>
            <a:ext cx="4140200" cy="1152525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«Культура Тейковского муниципального района»        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15381,2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2020-2021</a:t>
              </a:r>
              <a:r>
                <a:rPr lang="ru-RU" altLang="ru-RU">
                  <a:latin typeface="Times New Roman" pitchFamily="18" charset="0"/>
                </a:rPr>
                <a:t> - </a:t>
              </a:r>
              <a:r>
                <a:rPr lang="ru-RU" altLang="ru-RU" b="1">
                  <a:latin typeface="Times New Roman" pitchFamily="18" charset="0"/>
                </a:rPr>
                <a:t>по  8152,5 тыс.руб.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2019 -524,4 тыс.руб.; 2020 -532,7 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2021 -542,7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образования Тейковского  муниципального района» 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    </a:t>
              </a:r>
              <a:r>
                <a:rPr lang="ru-RU" altLang="ru-RU" b="1">
                  <a:latin typeface="Times New Roman" pitchFamily="18" charset="0"/>
                </a:rPr>
                <a:t>126693,5  тыс.руб.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124259,3 тыс.руб.     125120,1 тыс.руб.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«Развитие сети муниципальных автомобильных</a:t>
            </a:r>
          </a:p>
          <a:p>
            <a:r>
              <a:rPr lang="ru-RU"/>
              <a:t>дорог общего пользования местного значения</a:t>
            </a:r>
          </a:p>
          <a:p>
            <a:r>
              <a:rPr lang="ru-RU"/>
              <a:t>Тейковского муниципального района и дорог </a:t>
            </a:r>
          </a:p>
          <a:p>
            <a:r>
              <a:rPr lang="ru-RU"/>
              <a:t>Внутри населенных пунктов»</a:t>
            </a:r>
          </a:p>
          <a:p>
            <a:r>
              <a:rPr lang="ru-RU"/>
              <a:t>                 </a:t>
            </a:r>
            <a:r>
              <a:rPr lang="ru-RU" b="1"/>
              <a:t>2019 г.- 5390,7 тыс.руб.;</a:t>
            </a:r>
          </a:p>
          <a:p>
            <a:r>
              <a:rPr lang="ru-RU" b="1"/>
              <a:t>            2020-2021 г.г.-  по 5735,4 тыс.руб</a:t>
            </a:r>
            <a:r>
              <a:rPr lang="ru-RU"/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3357563"/>
            <a:ext cx="4321175" cy="20161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9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3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20" name="Скругленный прямоугольник 5"/>
          <p:cNvGrpSpPr>
            <a:grpSpLocks/>
          </p:cNvGrpSpPr>
          <p:nvPr/>
        </p:nvGrpSpPr>
        <p:grpSpPr bwMode="auto">
          <a:xfrm>
            <a:off x="4572000" y="2420938"/>
            <a:ext cx="4319588" cy="2447925"/>
            <a:chOff x="84" y="1306"/>
            <a:chExt cx="2581" cy="573"/>
          </a:xfrm>
        </p:grpSpPr>
        <p:pic>
          <p:nvPicPr>
            <p:cNvPr id="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1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21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2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6023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«Информатизация и информационная безопасность»</a:t>
            </a:r>
          </a:p>
          <a:p>
            <a:r>
              <a:rPr lang="ru-RU" sz="1600"/>
              <a:t> </a:t>
            </a:r>
            <a:r>
              <a:rPr lang="ru-RU" b="1"/>
              <a:t>2019 г.-1330,0 тыс.руб., </a:t>
            </a:r>
          </a:p>
          <a:p>
            <a:r>
              <a:rPr lang="ru-RU" b="1"/>
              <a:t>              2020 г.- 1330,0 тыс.руб</a:t>
            </a:r>
            <a:r>
              <a:rPr lang="ru-RU"/>
              <a:t>.</a:t>
            </a:r>
          </a:p>
          <a:p>
            <a:r>
              <a:rPr lang="ru-RU" sz="1600"/>
              <a:t> </a:t>
            </a:r>
            <a:endParaRPr lang="ru-RU" b="1"/>
          </a:p>
        </p:txBody>
      </p:sp>
      <p:sp>
        <p:nvSpPr>
          <p:cNvPr id="86024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6025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370363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Улучшение условий труда в </a:t>
            </a:r>
          </a:p>
          <a:p>
            <a:r>
              <a:rPr lang="ru-RU" sz="1600"/>
              <a:t>Тейковском муниципальном районе»</a:t>
            </a:r>
          </a:p>
          <a:p>
            <a:r>
              <a:rPr lang="ru-RU" sz="1600"/>
              <a:t>           </a:t>
            </a:r>
            <a:r>
              <a:rPr lang="ru-RU" b="1"/>
              <a:t>2019 г.- 50,0 тыс.руб.;</a:t>
            </a:r>
          </a:p>
          <a:p>
            <a:r>
              <a:rPr lang="ru-RU" b="1"/>
              <a:t>        2020 г.- 50,0 тыс.руб.</a:t>
            </a:r>
          </a:p>
          <a:p>
            <a:r>
              <a:rPr lang="ru-RU" sz="1800"/>
              <a:t> </a:t>
            </a:r>
          </a:p>
        </p:txBody>
      </p:sp>
      <p:sp>
        <p:nvSpPr>
          <p:cNvPr id="86026" name="Text Box 34"/>
          <p:cNvSpPr txBox="1">
            <a:spLocks noChangeArrowheads="1"/>
          </p:cNvSpPr>
          <p:nvPr/>
        </p:nvSpPr>
        <p:spPr bwMode="auto">
          <a:xfrm>
            <a:off x="395288" y="3716338"/>
            <a:ext cx="3979862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</a:rPr>
              <a:t>Повышение безопасности </a:t>
            </a:r>
          </a:p>
          <a:p>
            <a:r>
              <a:rPr lang="ru-RU" sz="1600">
                <a:latin typeface="Times New Roman" pitchFamily="18" charset="0"/>
              </a:rPr>
              <a:t>дорожного движения на территории</a:t>
            </a:r>
          </a:p>
          <a:p>
            <a:r>
              <a:rPr lang="ru-RU" sz="1600">
                <a:latin typeface="Times New Roman" pitchFamily="18" charset="0"/>
              </a:rPr>
              <a:t>Тейковского муниципального района»</a:t>
            </a:r>
          </a:p>
          <a:p>
            <a:r>
              <a:rPr lang="ru-RU" sz="1600"/>
              <a:t>      </a:t>
            </a:r>
            <a:r>
              <a:rPr lang="ru-RU" b="1"/>
              <a:t>ежегодно по 250,0 тыс.руб.</a:t>
            </a:r>
          </a:p>
        </p:txBody>
      </p:sp>
      <p:sp>
        <p:nvSpPr>
          <p:cNvPr id="86027" name="Text Box 35"/>
          <p:cNvSpPr txBox="1">
            <a:spLocks noChangeArrowheads="1"/>
          </p:cNvSpPr>
          <p:nvPr/>
        </p:nvSpPr>
        <p:spPr bwMode="auto">
          <a:xfrm>
            <a:off x="4716463" y="2636838"/>
            <a:ext cx="4032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«Развитие сельского хозяйства и регулирование рынков сельскохозяйственной</a:t>
            </a:r>
          </a:p>
          <a:p>
            <a:r>
              <a:rPr lang="ru-RU" b="1">
                <a:latin typeface="Times New Roman" pitchFamily="18" charset="0"/>
              </a:rPr>
              <a:t>продукции, сырья и продовольствия в Тейковском муниципальном районе»</a:t>
            </a:r>
          </a:p>
          <a:p>
            <a:r>
              <a:rPr lang="ru-RU"/>
              <a:t>         </a:t>
            </a:r>
            <a:r>
              <a:rPr lang="ru-RU" b="1"/>
              <a:t>2019 г.- 1718,0 тыс.руб.;</a:t>
            </a:r>
          </a:p>
          <a:p>
            <a:r>
              <a:rPr lang="ru-RU" b="1"/>
              <a:t>                  2020 г. -1561,8 тыс.руб.</a:t>
            </a:r>
            <a:endParaRPr lang="ru-RU" sz="1200" b="1"/>
          </a:p>
        </p:txBody>
      </p:sp>
      <p:sp>
        <p:nvSpPr>
          <p:cNvPr id="86028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9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  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     126693,5 тыс.руб. (61,2% от общего объёма расхода бюджета); 2020 – 124259,3 тыс.руб., 2021 – 125120,1 тыс.руб.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b="1">
                  <a:latin typeface="Times New Roman" pitchFamily="18" charset="0"/>
                </a:rPr>
                <a:t>2019- 474,2</a:t>
              </a:r>
              <a:r>
                <a:rPr lang="ru-RU" altLang="ru-RU">
                  <a:latin typeface="Times New Roman" pitchFamily="18" charset="0"/>
                </a:rPr>
                <a:t>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 2020 – 644,7 </a:t>
              </a:r>
              <a:r>
                <a:rPr lang="ru-RU" altLang="ru-RU">
                  <a:latin typeface="Times New Roman" pitchFamily="18" charset="0"/>
                </a:rPr>
                <a:t>т.руб.;</a:t>
              </a:r>
              <a:r>
                <a:rPr lang="ru-RU" altLang="ru-RU" b="1">
                  <a:latin typeface="Times New Roman" pitchFamily="18" charset="0"/>
                </a:rPr>
                <a:t> 2021 – 644,7 </a:t>
              </a:r>
              <a:r>
                <a:rPr lang="ru-RU" altLang="ru-RU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708275"/>
            <a:ext cx="4032250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2019- 63982,9 т.р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b="1">
                  <a:latin typeface="Times New Roman" pitchFamily="18" charset="0"/>
                </a:rPr>
                <a:t>; 2020 – 66502,6 т.руб.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2021-  69620,3 тыс.руб. 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876925"/>
            <a:ext cx="4057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5003800" y="5876925"/>
            <a:ext cx="3725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2019-2021г. по 476,4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48197,4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2020- 46973,6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2021 – 46973,6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2019- 4349,0 </a:t>
            </a:r>
            <a:r>
              <a:rPr lang="ru-RU" altLang="ru-RU">
                <a:latin typeface="Times New Roman" pitchFamily="18" charset="0"/>
              </a:rPr>
              <a:t>тыс.руб.;</a:t>
            </a:r>
            <a:r>
              <a:rPr lang="ru-RU" altLang="ru-RU" b="1">
                <a:latin typeface="Times New Roman" pitchFamily="18" charset="0"/>
              </a:rPr>
              <a:t> 2020 -2021 г.г. по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3758,9 </a:t>
            </a:r>
            <a:r>
              <a:rPr lang="ru-RU" altLang="ru-RU">
                <a:latin typeface="Times New Roman" pitchFamily="18" charset="0"/>
              </a:rPr>
              <a:t>тыс.руб.</a:t>
            </a:r>
            <a:r>
              <a:rPr lang="ru-RU" altLang="ru-RU" b="1">
                <a:latin typeface="Times New Roman" pitchFamily="18" charset="0"/>
              </a:rPr>
              <a:t> 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787900" y="4508500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667,6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2020 - 2021 по 667,6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 -7820,2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4695,5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2021 – 2438,6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2019 год и плановый период 2020 и 2021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2019 год и плановый период 2020 - 2021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2018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323850" y="260350"/>
            <a:ext cx="4032250" cy="2016125"/>
            <a:chOff x="84" y="1273"/>
            <a:chExt cx="2581" cy="818"/>
          </a:xfrm>
        </p:grpSpPr>
        <p:pic>
          <p:nvPicPr>
            <p:cNvPr id="8807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молодежной политики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 - 300,0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–190,0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2021 – 190,0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4643438" y="1773238"/>
            <a:ext cx="4064000" cy="2232025"/>
            <a:chOff x="84" y="1273"/>
            <a:chExt cx="2581" cy="818"/>
          </a:xfrm>
        </p:grpSpPr>
        <p:pic>
          <p:nvPicPr>
            <p:cNvPr id="88070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1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«Меры социально-экономической поддержки молодых специалистов муниципальных организаций системы образования»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2019- 2021 по 270,0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8067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8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9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 - 155,8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–80,0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  <a:r>
                <a:rPr lang="ru-RU" altLang="ru-RU" b="1">
                  <a:latin typeface="Times New Roman" pitchFamily="18" charset="0"/>
                </a:rPr>
                <a:t> 2021 – 80,0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3500438"/>
            <a:ext cx="4535487" cy="25209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«Сохранение, использование, популяризация и государственная охрана объектов культурного наследия (памятников истории культуры Тейковского муниципального района на 2018-2020 годы»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2019 – 3834,3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Культура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– 15381,2 тыс.руб. (7,4 % от общего объёма расхода бюджета); 2020 – 2021 годы по 8152,5 тыс.руб.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268413"/>
            <a:ext cx="4122737" cy="1584325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10109,0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2020 - 2021 по 6654,7 </a:t>
              </a:r>
              <a:r>
                <a:rPr lang="ru-RU" altLang="ru-RU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87900" y="1268413"/>
            <a:ext cx="4129088" cy="1584325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– 1598,0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2020-2021 по 1497,8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1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7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sz="1800" b="1">
                <a:latin typeface="Times New Roman" pitchFamily="18" charset="0"/>
              </a:rPr>
              <a:t>       </a:t>
            </a:r>
            <a:r>
              <a:rPr lang="ru-RU" altLang="ru-RU" sz="1800" b="1" i="1">
                <a:latin typeface="Times New Roman" pitchFamily="18" charset="0"/>
              </a:rPr>
              <a:t>2019 год    -  297,8 тыс.руб. (0,1 % от общего объёма расхода бюджета); 2020 г. – 300,0 тыс.руб.; 2021 г. -330,0 тыс.руб.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4284663" y="2349500"/>
            <a:ext cx="4392612" cy="1871663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9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1023,1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2339975" y="4868863"/>
            <a:ext cx="4391025" cy="1584325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7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574,5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</a:p>
          </p:txBody>
        </p:sp>
      </p:grpSp>
      <p:grpSp>
        <p:nvGrpSpPr>
          <p:cNvPr id="91140" name="Скругленный прямоугольник 9"/>
          <p:cNvGrpSpPr>
            <a:grpSpLocks/>
          </p:cNvGrpSpPr>
          <p:nvPr/>
        </p:nvGrpSpPr>
        <p:grpSpPr bwMode="auto">
          <a:xfrm>
            <a:off x="539750" y="2349500"/>
            <a:ext cx="3505200" cy="2232025"/>
            <a:chOff x="98" y="2796"/>
            <a:chExt cx="2581" cy="514"/>
          </a:xfrm>
        </p:grpSpPr>
        <p:pic>
          <p:nvPicPr>
            <p:cNvPr id="7179" name="Скругленный прямоугольник 9"/>
            <p:cNvPicPr>
              <a:picLocks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98" y="2796"/>
              <a:ext cx="2581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  <p:sp>
          <p:nvSpPr>
            <p:cNvPr id="7180" name="Text Box 18"/>
            <p:cNvSpPr txBox="1">
              <a:spLocks noChangeArrowheads="1"/>
            </p:cNvSpPr>
            <p:nvPr/>
          </p:nvSpPr>
          <p:spPr bwMode="auto">
            <a:xfrm>
              <a:off x="114" y="2823"/>
              <a:ext cx="2520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  <p:txBody>
            <a:bodyPr/>
            <a:lstStyle/>
            <a:p>
              <a:pPr algn="ctr">
                <a:defRPr/>
              </a:pPr>
              <a:r>
                <a:rPr lang="ru-RU" altLang="ru-RU" sz="1600">
                  <a:latin typeface="Times New Roman" pitchFamily="18" charset="0"/>
                </a:rPr>
                <a:t>Подпрограмма «Обеспечение жильем молодых семей в Тейковском муниципальном районе»</a:t>
              </a:r>
              <a:endParaRPr lang="ru-RU" altLang="ru-RU">
                <a:latin typeface="Times New Roman" pitchFamily="18" charset="0"/>
              </a:endParaRPr>
            </a:p>
            <a:p>
              <a:pPr algn="ctr">
                <a:defRPr/>
              </a:pPr>
              <a:r>
                <a:rPr lang="ru-RU" altLang="ru-RU" b="1">
                  <a:latin typeface="Times New Roman" pitchFamily="18" charset="0"/>
                </a:rPr>
                <a:t>2019 – 107,4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</a:p>
            <a:p>
              <a:pPr>
                <a:defRPr/>
              </a:pP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1141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-  8763,5 тыс.руб. (4,2 %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– 8071,6 тыс.руб.; 2021 – 8071,6 тыс.руб.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8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5500,0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1989138"/>
            <a:ext cx="4032250" cy="2232025"/>
            <a:chOff x="50" y="1184"/>
            <a:chExt cx="2581" cy="506"/>
          </a:xfrm>
        </p:grpSpPr>
        <p:pic>
          <p:nvPicPr>
            <p:cNvPr id="9217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1511300"/>
            <a:chOff x="50" y="1184"/>
            <a:chExt cx="2581" cy="506"/>
          </a:xfrm>
        </p:grpSpPr>
        <p:pic>
          <p:nvPicPr>
            <p:cNvPr id="9217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887,9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7" name="Скругленный прямоугольник 5"/>
          <p:cNvGrpSpPr>
            <a:grpSpLocks/>
          </p:cNvGrpSpPr>
          <p:nvPr/>
        </p:nvGrpSpPr>
        <p:grpSpPr bwMode="auto">
          <a:xfrm>
            <a:off x="395288" y="4508500"/>
            <a:ext cx="4105275" cy="1873250"/>
            <a:chOff x="50" y="1184"/>
            <a:chExt cx="2581" cy="506"/>
          </a:xfrm>
        </p:grpSpPr>
        <p:pic>
          <p:nvPicPr>
            <p:cNvPr id="9217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«Государственная поддержка граждан в сфере ипотечного жилищного кредитования на территории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г. - 10,0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; 2020 г. – 20,0 тыс.руб.</a:t>
              </a:r>
            </a:p>
          </p:txBody>
        </p:sp>
      </p:grpSp>
      <p:grpSp>
        <p:nvGrpSpPr>
          <p:cNvPr id="92168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0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2019 -2021 </a:t>
              </a:r>
              <a:r>
                <a:rPr lang="ru-RU" altLang="ru-RU">
                  <a:latin typeface="Times New Roman" pitchFamily="18" charset="0"/>
                </a:rPr>
                <a:t>по </a:t>
              </a:r>
              <a:r>
                <a:rPr lang="ru-RU" altLang="ru-RU" b="1">
                  <a:latin typeface="Times New Roman" pitchFamily="18" charset="0"/>
                </a:rPr>
                <a:t>100,0 </a:t>
              </a:r>
              <a:r>
                <a:rPr lang="ru-RU" altLang="ru-RU">
                  <a:latin typeface="Times New Roman" pitchFamily="18" charset="0"/>
                </a:rPr>
                <a:t>тыс.руб.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«Устойчивое развитие сельских территорий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г. – 1168,0</a:t>
              </a:r>
              <a:r>
                <a:rPr lang="ru-RU" altLang="ru-RU">
                  <a:latin typeface="Times New Roman" pitchFamily="18" charset="0"/>
                </a:rPr>
                <a:t> тыс.руб.; </a:t>
              </a:r>
              <a:r>
                <a:rPr lang="ru-RU" altLang="ru-RU" b="1">
                  <a:latin typeface="Times New Roman" pitchFamily="18" charset="0"/>
                </a:rPr>
                <a:t>2020 г.- 938,0</a:t>
              </a:r>
              <a:r>
                <a:rPr lang="ru-RU" altLang="ru-RU">
                  <a:latin typeface="Times New Roman" pitchFamily="18" charset="0"/>
                </a:rPr>
                <a:t> тыс.руб.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сельского хозяйства и регулирование рынков сельскохозяйственной продукции, сырья и продовольствия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2019 год  -  1718,0 тыс.руб. (0,8 %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sz="1800" b="1" i="1">
                <a:latin typeface="Times New Roman" pitchFamily="18" charset="0"/>
              </a:rPr>
              <a:t>. – 1561,8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 - 400,0 тыс.руб. (0,2 %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2019 - 400,0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Подпрограмма «Планировка территории и проведение комплексных кадастровых работ на территории Тейковского муниципального района» 2019 - 550,0 </a:t>
              </a:r>
              <a:r>
                <a:rPr lang="ru-RU" altLang="ru-RU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2020 – 623,8 тыс.руб.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0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1" name="Прямоугольник 1"/>
          <p:cNvSpPr>
            <a:spLocks noChangeArrowheads="1"/>
          </p:cNvSpPr>
          <p:nvPr/>
        </p:nvSpPr>
        <p:spPr bwMode="auto">
          <a:xfrm>
            <a:off x="827088" y="692150"/>
            <a:ext cx="74882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 Патриотическое воспитание детей и молодежи и подготовка молодежи Тейковского муниципального района к военной службе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 - 130,0 тыс.руб. (0,06 % от общего объёма расхода бюджета); 2020 г.- 130,0 тыс.руб.; 2021 г. – 150,0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771775" y="2565400"/>
            <a:ext cx="37449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987675" y="2781300"/>
            <a:ext cx="35274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2019 - 130,0 </a:t>
            </a:r>
            <a:r>
              <a:rPr lang="ru-RU" altLang="ru-RU" sz="1600">
                <a:latin typeface="Times New Roman" pitchFamily="18" charset="0"/>
              </a:rPr>
              <a:t>тыс.руб.;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2020 – 130,0 т.р.; 2021- 150,0 т.р.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916238" y="4652963"/>
            <a:ext cx="35274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1476375" y="1268413"/>
            <a:ext cx="56880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муниципальных учреждениях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50,0 тыс.руб.; 2020 - 50,0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условий и охраны труда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2019 год  -  50,0 тыс.руб. (0,2 %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2020 - 50,0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Повышение безопасности дорожного движения на территории Тейковского муниципального района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 - 250,0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  <a:r>
              <a:rPr lang="ru-RU" altLang="ru-RU" sz="1800" b="1" i="1">
                <a:latin typeface="Times New Roman" pitchFamily="18" charset="0"/>
              </a:rPr>
              <a:t> (0,12 %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 2020 – 2021 по 250,0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523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системы организации движения транспортных средств и пешеходов, повышение безопасности дорожных условий»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ежегодно по 250,0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5240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258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626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2303,0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6259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2019 год  -  5390,7 тыс.руб. (2,6 %</a:t>
            </a:r>
            <a:r>
              <a:rPr lang="ru-RU" altLang="ru-RU" sz="1800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sz="1800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2020 – 2021 по 5735,4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6261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62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449512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626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3087,7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2020 - 2021 по 3432,4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Информатизация и информационная безопасность 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- 1330,0 тыс.руб. (0,6 % от общего объёма расхода бюджета); 2020 - 1330,0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7282" name="Скругленный прямоугольник 3"/>
          <p:cNvGrpSpPr>
            <a:grpSpLocks/>
          </p:cNvGrpSpPr>
          <p:nvPr/>
        </p:nvGrpSpPr>
        <p:grpSpPr bwMode="auto">
          <a:xfrm>
            <a:off x="2627313" y="3500438"/>
            <a:ext cx="4392612" cy="1995487"/>
            <a:chOff x="-231" y="2482"/>
            <a:chExt cx="2891" cy="339"/>
          </a:xfrm>
        </p:grpSpPr>
        <p:pic>
          <p:nvPicPr>
            <p:cNvPr id="972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87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«Информирование населения о деятельности органов местного самоуправления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2019-2020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по 500,0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7283" name="Скругленный прямоугольник 5"/>
          <p:cNvGrpSpPr>
            <a:grpSpLocks/>
          </p:cNvGrpSpPr>
          <p:nvPr/>
        </p:nvGrpSpPr>
        <p:grpSpPr bwMode="auto">
          <a:xfrm>
            <a:off x="2555875" y="1916113"/>
            <a:ext cx="4465638" cy="1441450"/>
            <a:chOff x="84" y="1318"/>
            <a:chExt cx="2565" cy="390"/>
          </a:xfrm>
        </p:grpSpPr>
        <p:pic>
          <p:nvPicPr>
            <p:cNvPr id="9728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285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«Обслуживание     информационной системы Тейковского муниципального района»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2019-2020 по 830,0 тыс.руб.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2019 год и плановый период 2020 и 2021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5"/>
        </p:xfrm>
        <a:graphic>
          <a:graphicData uri="http://schemas.openxmlformats.org/drawingml/2006/table">
            <a:tbl>
              <a:tblPr/>
              <a:tblGrid>
                <a:gridCol w="2239963"/>
                <a:gridCol w="852487"/>
                <a:gridCol w="925513"/>
                <a:gridCol w="925512"/>
                <a:gridCol w="996950"/>
                <a:gridCol w="995363"/>
                <a:gridCol w="996950"/>
                <a:gridCol w="995362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543,860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443,308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739,650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773,680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809,030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848,020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749,200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769,100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798,600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Оборот розничной торговли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694,600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592,080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600,960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630,490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655,190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684,805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безопасности граждан и профилактика правонарушений в Тейковском муниципальном районе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– 524,4 тыс.руб. (0,3 % от общего объёма расхода бюджета); 2020 г.- 532,7 тыс.руб.; 2021- 542,7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08547" name="Скругленный прямоугольник 3"/>
          <p:cNvGrpSpPr>
            <a:grpSpLocks/>
          </p:cNvGrpSpPr>
          <p:nvPr/>
        </p:nvGrpSpPr>
        <p:grpSpPr bwMode="auto">
          <a:xfrm>
            <a:off x="2555875" y="2636838"/>
            <a:ext cx="4392613" cy="1995487"/>
            <a:chOff x="-231" y="2482"/>
            <a:chExt cx="2891" cy="339"/>
          </a:xfrm>
        </p:grpSpPr>
        <p:pic>
          <p:nvPicPr>
            <p:cNvPr id="10854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549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«Профилактика правонарушений, борьба с преступностью и обеспечение безопасности граждан»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2019- 524,4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2020 г.- 532,7 тыс.руб.; 2021 г. – 542,7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– 43597,6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41948,0 тыс.руб.         2021 год – 42417,7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1871663"/>
            <a:chOff x="42" y="2454"/>
            <a:chExt cx="2681" cy="378"/>
          </a:xfrm>
        </p:grpSpPr>
        <p:pic>
          <p:nvPicPr>
            <p:cNvPr id="983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14723,4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07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98320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1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3964,7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8308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8319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2019 – 10255,9 т.р.; 2020 – 10250,2 т.р.;</a:t>
              </a:r>
            </a:p>
            <a:p>
              <a:pPr algn="ctr"/>
              <a:r>
                <a:rPr lang="ru-RU" altLang="ru-RU" sz="1600" b="1">
                  <a:latin typeface="Calibri" pitchFamily="34" charset="0"/>
                </a:rPr>
                <a:t>2021 –</a:t>
              </a:r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10308,7  тыс.руб. </a:t>
              </a:r>
            </a:p>
          </p:txBody>
        </p:sp>
      </p:grpSp>
      <p:grpSp>
        <p:nvGrpSpPr>
          <p:cNvPr id="98309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98316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7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1417,8 тыс.руб. </a:t>
              </a:r>
            </a:p>
          </p:txBody>
        </p:sp>
      </p:grpSp>
      <p:grpSp>
        <p:nvGrpSpPr>
          <p:cNvPr id="98310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9831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5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Оценка недвижимости, признание прав и регулирование отношений по муниципальной собственности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500,0 т.руб.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8311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9831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1511,5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3"/>
          <p:cNvGrpSpPr>
            <a:grpSpLocks/>
          </p:cNvGrpSpPr>
          <p:nvPr/>
        </p:nvGrpSpPr>
        <p:grpSpPr bwMode="auto">
          <a:xfrm>
            <a:off x="539750" y="404813"/>
            <a:ext cx="3965575" cy="1944687"/>
            <a:chOff x="118" y="2459"/>
            <a:chExt cx="2590" cy="324"/>
          </a:xfrm>
        </p:grpSpPr>
        <p:pic>
          <p:nvPicPr>
            <p:cNvPr id="993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Средства, переданные бюджетам поселений для компенсации дополнительных расходов, возникших в результате решений, принятых органами власти муниципального района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704,2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1" name="Скругленный прямоугольник 3"/>
          <p:cNvGrpSpPr>
            <a:grpSpLocks/>
          </p:cNvGrpSpPr>
          <p:nvPr/>
        </p:nvGrpSpPr>
        <p:grpSpPr bwMode="auto">
          <a:xfrm>
            <a:off x="4787900" y="549275"/>
            <a:ext cx="4032250" cy="1366838"/>
            <a:chOff x="118" y="2459"/>
            <a:chExt cx="2590" cy="324"/>
          </a:xfrm>
        </p:grpSpPr>
        <p:pic>
          <p:nvPicPr>
            <p:cNvPr id="9934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28,5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2" name="Скругленный прямоугольник 3"/>
          <p:cNvGrpSpPr>
            <a:grpSpLocks/>
          </p:cNvGrpSpPr>
          <p:nvPr/>
        </p:nvGrpSpPr>
        <p:grpSpPr bwMode="auto">
          <a:xfrm>
            <a:off x="4932363" y="5157788"/>
            <a:ext cx="3816350" cy="1366837"/>
            <a:chOff x="118" y="2459"/>
            <a:chExt cx="2590" cy="324"/>
          </a:xfrm>
        </p:grpSpPr>
        <p:pic>
          <p:nvPicPr>
            <p:cNvPr id="9934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400,0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3" name="Скругленный прямоугольник 3"/>
          <p:cNvGrpSpPr>
            <a:grpSpLocks/>
          </p:cNvGrpSpPr>
          <p:nvPr/>
        </p:nvGrpSpPr>
        <p:grpSpPr bwMode="auto">
          <a:xfrm>
            <a:off x="4787900" y="2276475"/>
            <a:ext cx="3960813" cy="2520950"/>
            <a:chOff x="118" y="2459"/>
            <a:chExt cx="2590" cy="324"/>
          </a:xfrm>
        </p:grpSpPr>
        <p:pic>
          <p:nvPicPr>
            <p:cNvPr id="9934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комплекса работ по        межеванию земель для постановки на кадастровый учет земельных участков, на которые возникает право собственности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2019 –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628,6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 2020 – 852,9 т.руб.;2021 – 1064,0 т.руб.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99334" name="Скругленный прямоугольник 3"/>
          <p:cNvGrpSpPr>
            <a:grpSpLocks/>
          </p:cNvGrpSpPr>
          <p:nvPr/>
        </p:nvGrpSpPr>
        <p:grpSpPr bwMode="auto">
          <a:xfrm>
            <a:off x="539750" y="2492375"/>
            <a:ext cx="4032250" cy="2160588"/>
            <a:chOff x="118" y="2459"/>
            <a:chExt cx="2590" cy="324"/>
          </a:xfrm>
        </p:grpSpPr>
        <p:pic>
          <p:nvPicPr>
            <p:cNvPr id="9933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2019 </a:t>
              </a:r>
              <a:r>
                <a:rPr lang="ru-RU" altLang="ru-RU" sz="1600">
                  <a:latin typeface="Times New Roman" pitchFamily="18" charset="0"/>
                </a:rPr>
                <a:t>– </a:t>
              </a:r>
              <a:r>
                <a:rPr lang="ru-RU" altLang="ru-RU" sz="1600" b="1">
                  <a:latin typeface="Times New Roman" pitchFamily="18" charset="0"/>
                </a:rPr>
                <a:t>4566,3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2020 – 2021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по </a:t>
              </a:r>
              <a:r>
                <a:rPr lang="ru-RU" altLang="ru-RU" sz="1600" b="1">
                  <a:latin typeface="Times New Roman" pitchFamily="18" charset="0"/>
                </a:rPr>
                <a:t>3962,1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5" name="Скругленный прямоугольник 3"/>
          <p:cNvGrpSpPr>
            <a:grpSpLocks/>
          </p:cNvGrpSpPr>
          <p:nvPr/>
        </p:nvGrpSpPr>
        <p:grpSpPr bwMode="auto">
          <a:xfrm>
            <a:off x="539750" y="4724400"/>
            <a:ext cx="3965575" cy="1873250"/>
            <a:chOff x="118" y="2459"/>
            <a:chExt cx="2590" cy="324"/>
          </a:xfrm>
        </p:grpSpPr>
        <p:pic>
          <p:nvPicPr>
            <p:cNvPr id="9933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1296,3 </a:t>
              </a:r>
              <a:r>
                <a:rPr lang="ru-RU" altLang="ru-RU" sz="1600">
                  <a:latin typeface="Times New Roman" pitchFamily="18" charset="0"/>
                </a:rPr>
                <a:t>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439863"/>
            <a:chOff x="118" y="2459"/>
            <a:chExt cx="2590" cy="324"/>
          </a:xfrm>
        </p:grpSpPr>
        <p:pic>
          <p:nvPicPr>
            <p:cNvPr id="10037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7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2019-2020 по 1316,4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 г.-1516,4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100355" name="Скругленный прямоугольник 3"/>
          <p:cNvGrpSpPr>
            <a:grpSpLocks/>
          </p:cNvGrpSpPr>
          <p:nvPr/>
        </p:nvGrpSpPr>
        <p:grpSpPr bwMode="auto">
          <a:xfrm>
            <a:off x="468313" y="2205038"/>
            <a:ext cx="3965575" cy="1366837"/>
            <a:chOff x="118" y="2459"/>
            <a:chExt cx="2590" cy="324"/>
          </a:xfrm>
        </p:grpSpPr>
        <p:pic>
          <p:nvPicPr>
            <p:cNvPr id="10037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7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6" name="Скругленный прямоугольник 3"/>
          <p:cNvGrpSpPr>
            <a:grpSpLocks/>
          </p:cNvGrpSpPr>
          <p:nvPr/>
        </p:nvGrpSpPr>
        <p:grpSpPr bwMode="auto">
          <a:xfrm>
            <a:off x="4716463" y="1341438"/>
            <a:ext cx="3965575" cy="1800225"/>
            <a:chOff x="118" y="2459"/>
            <a:chExt cx="2590" cy="324"/>
          </a:xfrm>
        </p:grpSpPr>
        <p:pic>
          <p:nvPicPr>
            <p:cNvPr id="10037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7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7" name="Скругленный прямоугольник 3"/>
          <p:cNvGrpSpPr>
            <a:grpSpLocks/>
          </p:cNvGrpSpPr>
          <p:nvPr/>
        </p:nvGrpSpPr>
        <p:grpSpPr bwMode="auto">
          <a:xfrm>
            <a:off x="468313" y="2060575"/>
            <a:ext cx="3965575" cy="2881313"/>
            <a:chOff x="118" y="2459"/>
            <a:chExt cx="2590" cy="324"/>
          </a:xfrm>
        </p:grpSpPr>
        <p:pic>
          <p:nvPicPr>
            <p:cNvPr id="10036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8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1003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sp>
        <p:nvSpPr>
          <p:cNvPr id="100359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Обеспечение функций отдела образования администрации Тейковского </a:t>
            </a:r>
          </a:p>
          <a:p>
            <a:r>
              <a:rPr lang="ru-RU"/>
              <a:t>муниципального района</a:t>
            </a:r>
          </a:p>
          <a:p>
            <a:r>
              <a:rPr lang="ru-RU"/>
              <a:t>        ежегодно по </a:t>
            </a:r>
            <a:r>
              <a:rPr lang="ru-RU" b="1"/>
              <a:t>1417,7 тыс.руб</a:t>
            </a:r>
            <a:r>
              <a:rPr lang="ru-RU"/>
              <a:t>.</a:t>
            </a:r>
          </a:p>
        </p:txBody>
      </p:sp>
      <p:grpSp>
        <p:nvGrpSpPr>
          <p:cNvPr id="100360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10036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61" name="Скругленный прямоугольник 3"/>
          <p:cNvGrpSpPr>
            <a:grpSpLocks/>
          </p:cNvGrpSpPr>
          <p:nvPr/>
        </p:nvGrpSpPr>
        <p:grpSpPr bwMode="auto">
          <a:xfrm>
            <a:off x="4716463" y="3716338"/>
            <a:ext cx="4176712" cy="1727200"/>
            <a:chOff x="118" y="2459"/>
            <a:chExt cx="2590" cy="324"/>
          </a:xfrm>
        </p:grpSpPr>
        <p:pic>
          <p:nvPicPr>
            <p:cNvPr id="1003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совещания, семинары.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</a:t>
              </a:r>
              <a:r>
                <a:rPr lang="ru-RU" altLang="ru-RU" b="1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по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306,5 </a:t>
              </a:r>
              <a:r>
                <a:rPr lang="ru-RU" altLang="ru-RU" b="1">
                  <a:latin typeface="Times New Roman" pitchFamily="18" charset="0"/>
                </a:rPr>
                <a:t>тыс.руб</a:t>
              </a:r>
              <a:r>
                <a:rPr lang="ru-RU" altLang="ru-RU">
                  <a:latin typeface="Times New Roman" pitchFamily="18" charset="0"/>
                </a:rPr>
                <a:t>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– 1171,0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1171,0 тыс.руб.         2021 год – 1171,0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150937"/>
            <a:chOff x="42" y="2454"/>
            <a:chExt cx="2681" cy="378"/>
          </a:xfrm>
        </p:grpSpPr>
        <p:pic>
          <p:nvPicPr>
            <p:cNvPr id="10137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1171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2019 год – 240,7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2020 год – 9,6 тыс.руб.         2021 год – 9,6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24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2019 </a:t>
              </a:r>
              <a:r>
                <a:rPr lang="ru-RU" altLang="ru-RU">
                  <a:latin typeface="Times New Roman" pitchFamily="18" charset="0"/>
                </a:rPr>
                <a:t>-  </a:t>
              </a:r>
              <a:r>
                <a:rPr lang="ru-RU" altLang="ru-RU" b="1">
                  <a:latin typeface="Times New Roman" pitchFamily="18" charset="0"/>
                </a:rPr>
                <a:t>6,0 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  <a:r>
                <a:rPr lang="ru-RU" altLang="ru-RU" b="1">
                  <a:latin typeface="Times New Roman" pitchFamily="18" charset="0"/>
                </a:rPr>
                <a:t>2020-2021 по 3,0 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2408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 </a:t>
              </a:r>
              <a:r>
                <a:rPr lang="ru-RU" altLang="ru-RU" sz="1600" b="1">
                  <a:latin typeface="Calibri" pitchFamily="34" charset="0"/>
                </a:rPr>
                <a:t>2019 – 228,1 тыс.руб.</a:t>
              </a:r>
            </a:p>
          </p:txBody>
        </p:sp>
      </p:grpSp>
      <p:grpSp>
        <p:nvGrpSpPr>
          <p:cNvPr id="102404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2405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6,6 тыс.руб. 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2019 год – 1075,4 тыс.руб.; 2020 – 3222,4 тыс.руб.; 2021 – 2149,0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1979613" y="3500438"/>
            <a:ext cx="5545137" cy="1995487"/>
            <a:chOff x="-231" y="2482"/>
            <a:chExt cx="2891" cy="339"/>
          </a:xfrm>
        </p:grpSpPr>
        <p:pic>
          <p:nvPicPr>
            <p:cNvPr id="10343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1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2019 -1073,5 тыс.руб.; 2020 -3220,4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2021- 2146,9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3427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3428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29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2019 г. – 1,9 тыс.руб.;2020 г. – 2,0тыс.руб.; 2021 г. -2,1 тыс.руб.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01.01.2019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01.01.2020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01.01.2021г.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01.01.2022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4450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2-17-04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2-20-78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3. Электронная почта: </a:t>
            </a:r>
            <a:r>
              <a:rPr lang="en-US" altLang="ru-RU" sz="1800" b="1" smtClean="0">
                <a:latin typeface="Times New Roman" pitchFamily="18" charset="0"/>
              </a:rPr>
              <a:t>raifoteik@mail</a:t>
            </a:r>
            <a:r>
              <a:rPr lang="ru-RU" altLang="ru-RU" sz="1800" b="1" smtClean="0">
                <a:latin typeface="Times New Roman" pitchFamily="18" charset="0"/>
              </a:rPr>
              <a:t>.</a:t>
            </a:r>
            <a:r>
              <a:rPr lang="en-US" altLang="ru-RU" sz="1800" b="1" smtClean="0">
                <a:latin typeface="Times New Roman" pitchFamily="18" charset="0"/>
              </a:rPr>
              <a:t>ru</a:t>
            </a: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5474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64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г .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2019 год и плановый период 2020 и 2021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207013,7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206722,0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204467,3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55816,2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60249,8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58558,5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151197,5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146472,2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145908,8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207013,7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206722,0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204467,3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9977,8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10367,8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за 2019-2021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7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2019 г.</a:t>
            </a:r>
          </a:p>
          <a:p>
            <a:pPr algn="ctr"/>
            <a:r>
              <a:rPr lang="ru-RU" b="1"/>
              <a:t>Всего доходов – 207,0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151,2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73,0%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48,9 млн.руб. 23,6%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6,9 млн. руб. 3,4%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81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доходов – 206,7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53,0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25,6%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146,5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70,9%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7,2млн. руб. 3,5%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4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51,5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25,2%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145,9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71,3%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7,1 млн. руб. 3,5%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2021 г.</a:t>
            </a:r>
          </a:p>
          <a:p>
            <a:pPr algn="ctr"/>
            <a:r>
              <a:rPr lang="ru-RU" b="1"/>
              <a:t>Всего доходов – 204,5 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2019-2021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71684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71703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2019 г.</a:t>
            </a:r>
          </a:p>
          <a:p>
            <a:pPr algn="ctr"/>
            <a:r>
              <a:rPr lang="ru-RU" b="1"/>
              <a:t>Всего – 151,2 млн.руб.</a:t>
            </a:r>
          </a:p>
        </p:txBody>
      </p:sp>
      <p:sp>
        <p:nvSpPr>
          <p:cNvPr id="71704" name="Text Box 6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82,2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54,4%</a:t>
            </a:r>
          </a:p>
        </p:txBody>
      </p:sp>
      <p:sp>
        <p:nvSpPr>
          <p:cNvPr id="71705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2,8 млн.руб. 1,8%</a:t>
            </a:r>
          </a:p>
        </p:txBody>
      </p:sp>
      <p:sp>
        <p:nvSpPr>
          <p:cNvPr id="7170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1728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66,2 млн. руб. 43,8%</a:t>
            </a:r>
          </a:p>
        </p:txBody>
      </p:sp>
      <p:sp>
        <p:nvSpPr>
          <p:cNvPr id="71707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2020 г.</a:t>
            </a:r>
          </a:p>
          <a:p>
            <a:pPr algn="ctr"/>
            <a:r>
              <a:rPr lang="ru-RU" b="1"/>
              <a:t>Всего – 145,9 млн.руб.</a:t>
            </a:r>
          </a:p>
        </p:txBody>
      </p:sp>
      <p:sp>
        <p:nvSpPr>
          <p:cNvPr id="71708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1979613" y="2924175"/>
          <a:ext cx="6553200" cy="5218113"/>
        </p:xfrm>
        <a:graphic>
          <a:graphicData uri="http://schemas.openxmlformats.org/presentationml/2006/ole">
            <p:oleObj spid="_x0000_s71695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71709" name="Rectangle 16"/>
          <p:cNvSpPr>
            <a:spLocks noChangeArrowheads="1"/>
          </p:cNvSpPr>
          <p:nvPr/>
        </p:nvSpPr>
        <p:spPr bwMode="auto">
          <a:xfrm>
            <a:off x="3851275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0,2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10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72,8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49,9%</a:t>
            </a:r>
          </a:p>
        </p:txBody>
      </p:sp>
      <p:sp>
        <p:nvSpPr>
          <p:cNvPr id="71711" name="Rectangle 18"/>
          <p:cNvSpPr>
            <a:spLocks noChangeArrowheads="1"/>
          </p:cNvSpPr>
          <p:nvPr/>
        </p:nvSpPr>
        <p:spPr bwMode="auto">
          <a:xfrm>
            <a:off x="4356100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72,8 млн. руб. 49,9%</a:t>
            </a:r>
          </a:p>
        </p:txBody>
      </p:sp>
      <p:sp>
        <p:nvSpPr>
          <p:cNvPr id="71712" name="Rectangle 19"/>
          <p:cNvSpPr>
            <a:spLocks noChangeArrowheads="1"/>
          </p:cNvSpPr>
          <p:nvPr/>
        </p:nvSpPr>
        <p:spPr bwMode="auto">
          <a:xfrm>
            <a:off x="2411413" y="37893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2021 г.</a:t>
            </a:r>
          </a:p>
          <a:p>
            <a:pPr algn="ctr"/>
            <a:r>
              <a:rPr lang="ru-RU" b="1"/>
              <a:t>Всего доходов – 145,9 млн.руб.</a:t>
            </a:r>
          </a:p>
        </p:txBody>
      </p:sp>
      <p:graphicFrame>
        <p:nvGraphicFramePr>
          <p:cNvPr id="71700" name="Object 20"/>
          <p:cNvGraphicFramePr>
            <a:graphicFrameLocks noChangeAspect="1"/>
          </p:cNvGraphicFramePr>
          <p:nvPr/>
        </p:nvGraphicFramePr>
        <p:xfrm>
          <a:off x="4716463" y="981075"/>
          <a:ext cx="4427537" cy="4319588"/>
        </p:xfrm>
        <a:graphic>
          <a:graphicData uri="http://schemas.openxmlformats.org/presentationml/2006/ole">
            <p:oleObj spid="_x0000_s71700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71713" name="Rectangle 22"/>
          <p:cNvSpPr>
            <a:spLocks noChangeArrowheads="1"/>
          </p:cNvSpPr>
          <p:nvPr/>
        </p:nvSpPr>
        <p:spPr bwMode="auto">
          <a:xfrm>
            <a:off x="7434263" y="2205038"/>
            <a:ext cx="1709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75,4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51,5%</a:t>
            </a:r>
          </a:p>
        </p:txBody>
      </p:sp>
      <p:sp>
        <p:nvSpPr>
          <p:cNvPr id="71714" name="Rectangle 23"/>
          <p:cNvSpPr>
            <a:spLocks noChangeArrowheads="1"/>
          </p:cNvSpPr>
          <p:nvPr/>
        </p:nvSpPr>
        <p:spPr bwMode="auto">
          <a:xfrm>
            <a:off x="5219700" y="23495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70,8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48,3%</a:t>
            </a:r>
          </a:p>
        </p:txBody>
      </p:sp>
      <p:sp>
        <p:nvSpPr>
          <p:cNvPr id="71715" name="Rectangle 24"/>
          <p:cNvSpPr>
            <a:spLocks noChangeArrowheads="1"/>
          </p:cNvSpPr>
          <p:nvPr/>
        </p:nvSpPr>
        <p:spPr bwMode="auto">
          <a:xfrm>
            <a:off x="6227763" y="1989138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0,3 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0,2%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23" name="Group 95"/>
          <p:cNvGraphicFramePr>
            <a:graphicFrameLocks noGrp="1"/>
          </p:cNvGraphicFramePr>
          <p:nvPr/>
        </p:nvGraphicFramePr>
        <p:xfrm>
          <a:off x="395288" y="1052513"/>
          <a:ext cx="8497887" cy="5405437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201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 20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Проект   20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48881,8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53019,5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51469,5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40933,5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44676,5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44676,5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5640,7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5985,4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2057,6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507,6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6934,4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2846,0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55816,2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60249,8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58558,5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46" name="Group 70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45475" cy="4195762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207013,7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206722,0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204467,3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34240,6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34213,3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32892,0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5258,4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9021,4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8803,1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7452,4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8546,1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7971,6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7971,6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129608,9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126924,0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127814,8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15998,9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8166,2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8166,2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5107,6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4214,1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 Физическая культура и спорт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10367,8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2019-2021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2019 год и плановый период 2020-2021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год- 34240,6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2021 год- 32892,0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2020 год- 34213,3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1417,8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1171,0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администрации- 15086,1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2,0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3964,7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10250,2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2321,5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1417,8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1171,0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администрации- 15097,8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Tx/>
              <a:buChar char="-"/>
            </a:pPr>
            <a:r>
              <a:rPr lang="ru-RU" sz="1200"/>
              <a:t> Судебная система – 1,9 тыс.руб.</a:t>
            </a:r>
          </a:p>
          <a:p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3964,7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10255,9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2331,6 тыс.руб.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1417,8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1171,0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администрации- 15086,1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- Судебная система – 2,1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3964,7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10308,7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941,6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8581</TotalTime>
  <Words>3136</Words>
  <Application>Microsoft Office PowerPoint</Application>
  <PresentationFormat>Экран (4:3)</PresentationFormat>
  <Paragraphs>892</Paragraphs>
  <Slides>39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Тема Office</vt:lpstr>
      <vt:lpstr>Тема Office</vt:lpstr>
      <vt:lpstr>Диаграмма</vt:lpstr>
      <vt:lpstr>БЮДЖЕТ ДЛЯ ГРАЖДАН   Проект бюджета Тейковского муниципального района на 2019 год и плановый период  2020-2021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Слайд 3</vt:lpstr>
      <vt:lpstr>Слайд 4</vt:lpstr>
      <vt:lpstr>Структура  доходов бюджета Тейковского муниципального района   за 2019-2021 г.г.</vt:lpstr>
      <vt:lpstr>Структура  безвозмездных поступлений в бюджет  Тейковского муниципального района   на 2019-2021 г.г.</vt:lpstr>
      <vt:lpstr>Налоговые и неналоговые доходы  бюджета Тейковского муниципального района по видам доходов, тыс. рублей</vt:lpstr>
      <vt:lpstr>Слайд 8</vt:lpstr>
      <vt:lpstr>Планирование бюджетных ассигнований на 2019 год и плановый период 2020-2021 г.г. по разделу 0100 «Общегосударственные вопросы»</vt:lpstr>
      <vt:lpstr>Планирование бюджетных ассигнований на 2019 год и плановый период 2020-2021 г.г. по разделу 0300 «Национальная безопасность и правоохранительная деятельность»</vt:lpstr>
      <vt:lpstr>Планирование бюджетных ассигнований на 2019 год и плановый период 2020-2021 г.г. по разделу 0400 «Национальная экономика»</vt:lpstr>
      <vt:lpstr>Планирование бюджетных ассигнований на 2019 год и плановый период 2020-2021 г.г. по разделу 0500 «Жилищно-коммунальное хозяйство»</vt:lpstr>
      <vt:lpstr>Планирование бюджетных ассигнований на 2019 год и плановый период 2020-2021 г.г. по разделу 0700 «Образование»</vt:lpstr>
      <vt:lpstr>Планирование бюджетных ассигнований на 2019 год и плановый период 2020-2021 г.г. по разделу 0800 «Культура, кинематография»</vt:lpstr>
      <vt:lpstr>Планирование бюджетных ассигнований на 2019 год и плановый период 2020-2021 г.г. по разделу 1000 «Социальная политика»</vt:lpstr>
      <vt:lpstr>Планирование бюджетных ассигнований на 2019 год и плановый период 2020-2021 г.г. по разделу 1100 «Физическая культура и спорт»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Муниципальный долг Тейковского муниципального района  Оценка на 01.01.2019 г. – 0,0 тыс.руб. Прогноз на 01.01.2020 г. – 0,0 тыс.руб. Прогноз на 01.01.2021г. – 0,0 тыс.руб. Прогноз на 01.01.2022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194</cp:revision>
  <dcterms:created xsi:type="dcterms:W3CDTF">2016-05-10T06:05:12Z</dcterms:created>
  <dcterms:modified xsi:type="dcterms:W3CDTF">2018-12-24T10:19:38Z</dcterms:modified>
</cp:coreProperties>
</file>